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272" r:id="rId2"/>
    <p:sldId id="258" r:id="rId3"/>
    <p:sldId id="260" r:id="rId4"/>
    <p:sldId id="276" r:id="rId5"/>
    <p:sldId id="275" r:id="rId6"/>
    <p:sldId id="278" r:id="rId7"/>
    <p:sldId id="279" r:id="rId8"/>
    <p:sldId id="286" r:id="rId9"/>
    <p:sldId id="287" r:id="rId10"/>
    <p:sldId id="288" r:id="rId11"/>
    <p:sldId id="280" r:id="rId12"/>
    <p:sldId id="281" r:id="rId13"/>
    <p:sldId id="282" r:id="rId14"/>
    <p:sldId id="283" r:id="rId15"/>
    <p:sldId id="284" r:id="rId16"/>
    <p:sldId id="289" r:id="rId17"/>
    <p:sldId id="256" r:id="rId18"/>
    <p:sldId id="290" r:id="rId19"/>
    <p:sldId id="285" r:id="rId20"/>
    <p:sldId id="25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53" autoAdjust="0"/>
  </p:normalViewPr>
  <p:slideViewPr>
    <p:cSldViewPr snapToGrid="0" snapToObjects="1">
      <p:cViewPr varScale="1">
        <p:scale>
          <a:sx n="102" d="100"/>
          <a:sy n="102" d="100"/>
        </p:scale>
        <p:origin x="-1048" y="-120"/>
      </p:cViewPr>
      <p:guideLst>
        <p:guide orient="horz" pos="2160"/>
        <p:guide pos="2880"/>
      </p:guideLst>
    </p:cSldViewPr>
  </p:slideViewPr>
  <p:notesTextViewPr>
    <p:cViewPr>
      <p:scale>
        <a:sx n="100" d="100"/>
        <a:sy n="100" d="100"/>
      </p:scale>
      <p:origin x="0" y="0"/>
    </p:cViewPr>
  </p:notesTextViewPr>
  <p:sorterViewPr>
    <p:cViewPr>
      <p:scale>
        <a:sx n="102" d="100"/>
        <a:sy n="102"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0A062-62AF-024E-B02C-E7E1AB1CDD5D}" type="datetimeFigureOut">
              <a:rPr lang="en-US" smtClean="0"/>
              <a:t>9/22/13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DA9F7D-D077-FE4E-9206-730CAA294439}" type="slidenum">
              <a:rPr lang="en-US" smtClean="0"/>
              <a:t>‹#›</a:t>
            </a:fld>
            <a:endParaRPr lang="en-US"/>
          </a:p>
        </p:txBody>
      </p:sp>
    </p:spTree>
    <p:extLst>
      <p:ext uri="{BB962C8B-B14F-4D97-AF65-F5344CB8AC3E}">
        <p14:creationId xmlns:p14="http://schemas.microsoft.com/office/powerpoint/2010/main" val="19870835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a:t>
            </a:r>
            <a:r>
              <a:rPr lang="en-US" baseline="0" dirty="0" smtClean="0"/>
              <a:t>. My name is Amy Hodge, and I’m the science data librarian for Stanford Libraries and I am basically in charge of our Research Data Management Services. Just so you know where I’m coming from, my background is in science. I have a PhD from Yale in molecular biophysics and biochemistry, and I spent about 10 years working mostly at companies on science databases of various types. </a:t>
            </a:r>
            <a:endParaRPr lang="en-US" dirty="0" smtClean="0"/>
          </a:p>
        </p:txBody>
      </p:sp>
      <p:sp>
        <p:nvSpPr>
          <p:cNvPr id="4" name="Slide Number Placeholder 3"/>
          <p:cNvSpPr>
            <a:spLocks noGrp="1"/>
          </p:cNvSpPr>
          <p:nvPr>
            <p:ph type="sldNum" sz="quarter" idx="10"/>
          </p:nvPr>
        </p:nvSpPr>
        <p:spPr/>
        <p:txBody>
          <a:bodyPr/>
          <a:lstStyle/>
          <a:p>
            <a:fld id="{637C2D72-1381-C941-A400-E20223CD84B9}" type="slidenum">
              <a:rPr lang="en-US" smtClean="0"/>
              <a:t>1</a:t>
            </a:fld>
            <a:endParaRPr lang="en-US"/>
          </a:p>
        </p:txBody>
      </p:sp>
    </p:spTree>
    <p:extLst>
      <p:ext uri="{BB962C8B-B14F-4D97-AF65-F5344CB8AC3E}">
        <p14:creationId xmlns:p14="http://schemas.microsoft.com/office/powerpoint/2010/main" val="1433325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 student projects from</a:t>
            </a:r>
            <a:r>
              <a:rPr lang="en-US" baseline="0" dirty="0" smtClean="0"/>
              <a:t> important courses.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question then is, how does the SDR do all of these things?</a:t>
            </a:r>
          </a:p>
          <a:p>
            <a:endParaRPr lang="en-US" dirty="0"/>
          </a:p>
        </p:txBody>
      </p:sp>
      <p:sp>
        <p:nvSpPr>
          <p:cNvPr id="4" name="Slide Number Placeholder 3"/>
          <p:cNvSpPr>
            <a:spLocks noGrp="1"/>
          </p:cNvSpPr>
          <p:nvPr>
            <p:ph type="sldNum" sz="quarter" idx="10"/>
          </p:nvPr>
        </p:nvSpPr>
        <p:spPr/>
        <p:txBody>
          <a:bodyPr/>
          <a:lstStyle/>
          <a:p>
            <a:fld id="{BDDA9F7D-D077-FE4E-9206-730CAA294439}" type="slidenum">
              <a:rPr lang="en-US" smtClean="0"/>
              <a:t>10</a:t>
            </a:fld>
            <a:endParaRPr lang="en-US"/>
          </a:p>
        </p:txBody>
      </p:sp>
    </p:spTree>
    <p:extLst>
      <p:ext uri="{BB962C8B-B14F-4D97-AF65-F5344CB8AC3E}">
        <p14:creationId xmlns:p14="http://schemas.microsoft.com/office/powerpoint/2010/main" val="2360738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answer. The persistent URL, or PURL. When you deposit data into the SDR you get a persistent URL at which that data can always be accessed. Always.</a:t>
            </a:r>
          </a:p>
          <a:p>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11</a:t>
            </a:fld>
            <a:endParaRPr lang="en-US"/>
          </a:p>
        </p:txBody>
      </p:sp>
    </p:spTree>
    <p:extLst>
      <p:ext uri="{BB962C8B-B14F-4D97-AF65-F5344CB8AC3E}">
        <p14:creationId xmlns:p14="http://schemas.microsoft.com/office/powerpoint/2010/main" val="3342117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20000"/>
              </a:lnSpc>
              <a:spcBef>
                <a:spcPts val="0"/>
              </a:spcBef>
              <a:spcAft>
                <a:spcPts val="0"/>
              </a:spcAft>
              <a:buClrTx/>
              <a:buSzTx/>
              <a:buFontTx/>
              <a:buNone/>
              <a:tabLst/>
              <a:defRPr/>
            </a:pPr>
            <a:r>
              <a:rPr lang="en-US" sz="1200" dirty="0" smtClean="0"/>
              <a:t>Here's what a </a:t>
            </a:r>
            <a:r>
              <a:rPr lang="en-US" sz="1200" b="1" dirty="0" smtClean="0"/>
              <a:t>PURL </a:t>
            </a:r>
            <a:r>
              <a:rPr lang="en-US" sz="1200" b="1" dirty="0" smtClean="0"/>
              <a:t>page </a:t>
            </a:r>
            <a:r>
              <a:rPr lang="en-US" sz="1200" dirty="0" smtClean="0"/>
              <a:t>for a data deposit looks like. What you see here basically reflects the information that you are required to provide when you deposit data via our self-deposit</a:t>
            </a:r>
            <a:r>
              <a:rPr lang="en-US" sz="1200" baseline="0" dirty="0" smtClean="0"/>
              <a:t> web interface</a:t>
            </a:r>
            <a:r>
              <a:rPr lang="en-US" sz="1200" dirty="0" smtClean="0"/>
              <a:t>: </a:t>
            </a:r>
            <a:r>
              <a:rPr lang="en-US" sz="1200" dirty="0" smtClean="0"/>
              <a:t>authors, </a:t>
            </a:r>
            <a:r>
              <a:rPr lang="en-US" sz="1200" dirty="0" smtClean="0"/>
              <a:t>a </a:t>
            </a:r>
            <a:r>
              <a:rPr lang="en-US" sz="1200" dirty="0" smtClean="0"/>
              <a:t>description, </a:t>
            </a:r>
            <a:r>
              <a:rPr lang="en-US" sz="1200" dirty="0" smtClean="0"/>
              <a:t>how you would like these data to be cited, any associated publications, who to contact about the data, and any other related links. Then there is a list files that can be downloaded with descriptions. You also have options to choose an embargo period, assign a license, and decide whether you </a:t>
            </a:r>
            <a:r>
              <a:rPr lang="en-US" sz="1200" dirty="0" smtClean="0"/>
              <a:t>want the PURL page to be visible to anyone in the world or just Stanford.</a:t>
            </a:r>
          </a:p>
          <a:p>
            <a:pPr marL="0" marR="0" indent="0" algn="l" defTabSz="457200" rtl="0" eaLnBrk="1" fontAlgn="auto" latinLnBrk="0" hangingPunct="1">
              <a:lnSpc>
                <a:spcPct val="12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r>
              <a:rPr lang="en-US" sz="1400" b="1" dirty="0" smtClean="0"/>
              <a:t>We </a:t>
            </a:r>
            <a:r>
              <a:rPr lang="en-US" sz="1400" b="1" dirty="0" smtClean="0"/>
              <a:t>consider this a lightweight approach to meeting NSF requirements for data sharing and preservation.</a:t>
            </a:r>
            <a:r>
              <a:rPr lang="en-US" sz="1200" dirty="0" smtClean="0"/>
              <a:t> </a:t>
            </a:r>
          </a:p>
          <a:p>
            <a:pPr marL="0" marR="0" indent="0" algn="l" defTabSz="457200" rtl="0" eaLnBrk="1" fontAlgn="auto" latinLnBrk="0" hangingPunct="1">
              <a:lnSpc>
                <a:spcPct val="12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r>
              <a:rPr lang="en-US" sz="1200" dirty="0" smtClean="0"/>
              <a:t>And I'm hoping your next question is, How do I get a PURL for my data? It's very easy to do, takes just a few minutes, and three simple steps.</a:t>
            </a:r>
          </a:p>
        </p:txBody>
      </p:sp>
      <p:sp>
        <p:nvSpPr>
          <p:cNvPr id="4" name="Slide Number Placeholder 3"/>
          <p:cNvSpPr>
            <a:spLocks noGrp="1"/>
          </p:cNvSpPr>
          <p:nvPr>
            <p:ph type="sldNum" sz="quarter" idx="10"/>
          </p:nvPr>
        </p:nvSpPr>
        <p:spPr/>
        <p:txBody>
          <a:bodyPr/>
          <a:lstStyle/>
          <a:p>
            <a:fld id="{637C2D72-1381-C941-A400-E20223CD84B9}" type="slidenum">
              <a:rPr lang="en-US" smtClean="0"/>
              <a:t>12</a:t>
            </a:fld>
            <a:endParaRPr lang="en-US"/>
          </a:p>
        </p:txBody>
      </p:sp>
    </p:spTree>
    <p:extLst>
      <p:ext uri="{BB962C8B-B14F-4D97-AF65-F5344CB8AC3E}">
        <p14:creationId xmlns:p14="http://schemas.microsoft.com/office/powerpoint/2010/main" val="679375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Wingdings" charset="2"/>
              <a:buNone/>
              <a:tabLst/>
              <a:defRPr/>
            </a:pPr>
            <a:r>
              <a:rPr lang="en-US" dirty="0" smtClean="0"/>
              <a:t>Step one. Email me. Access to the web-based self-deposit interface is via your </a:t>
            </a:r>
            <a:r>
              <a:rPr lang="en-US" dirty="0" err="1" smtClean="0"/>
              <a:t>SUNet</a:t>
            </a:r>
            <a:r>
              <a:rPr lang="en-US" dirty="0" smtClean="0"/>
              <a:t> ID – and </a:t>
            </a:r>
            <a:r>
              <a:rPr lang="en-US" b="1" dirty="0" smtClean="0"/>
              <a:t>to anyone with a </a:t>
            </a:r>
            <a:r>
              <a:rPr lang="en-US" b="1" dirty="0" err="1" smtClean="0"/>
              <a:t>SUNet</a:t>
            </a:r>
            <a:r>
              <a:rPr lang="en-US" b="1" dirty="0" smtClean="0"/>
              <a:t> ID </a:t>
            </a:r>
            <a:r>
              <a:rPr lang="en-US" dirty="0" smtClean="0"/>
              <a:t>(faculty, research</a:t>
            </a:r>
            <a:r>
              <a:rPr lang="en-US" baseline="0" dirty="0" smtClean="0"/>
              <a:t> staff, post-docs, students)</a:t>
            </a:r>
            <a:r>
              <a:rPr lang="en-US" dirty="0" smtClean="0"/>
              <a:t>, however, it is currently gated, so I need to specifically give access to whomever is making or</a:t>
            </a:r>
            <a:r>
              <a:rPr lang="en-US" baseline="0" dirty="0" smtClean="0"/>
              <a:t> reviewing </a:t>
            </a:r>
            <a:r>
              <a:rPr lang="en-US" baseline="0" dirty="0" smtClean="0"/>
              <a:t>deposits. I’m also available to provide whatever kind of support you might need when you’re depositing data.</a:t>
            </a:r>
            <a:endParaRPr lang="en-US" dirty="0" smtClean="0"/>
          </a:p>
        </p:txBody>
      </p:sp>
      <p:sp>
        <p:nvSpPr>
          <p:cNvPr id="4" name="Slide Number Placeholder 3"/>
          <p:cNvSpPr>
            <a:spLocks noGrp="1"/>
          </p:cNvSpPr>
          <p:nvPr>
            <p:ph type="sldNum" sz="quarter" idx="10"/>
          </p:nvPr>
        </p:nvSpPr>
        <p:spPr/>
        <p:txBody>
          <a:bodyPr/>
          <a:lstStyle/>
          <a:p>
            <a:fld id="{E84BB896-388B-C44B-938B-474CEE7FD5E4}" type="slidenum">
              <a:rPr lang="en-US" smtClean="0"/>
              <a:t>13</a:t>
            </a:fld>
            <a:endParaRPr lang="en-US"/>
          </a:p>
        </p:txBody>
      </p:sp>
    </p:spTree>
    <p:extLst>
      <p:ext uri="{BB962C8B-B14F-4D97-AF65-F5344CB8AC3E}">
        <p14:creationId xmlns:p14="http://schemas.microsoft.com/office/powerpoint/2010/main" val="1364628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two. Go to </a:t>
            </a:r>
            <a:r>
              <a:rPr lang="en-US" dirty="0" err="1" smtClean="0"/>
              <a:t>sdr.stanford.edu</a:t>
            </a:r>
            <a:r>
              <a:rPr lang="en-US" dirty="0" smtClean="0"/>
              <a:t>. Here you can create a new item, get your persistent</a:t>
            </a:r>
            <a:r>
              <a:rPr lang="en-US" baseline="0" dirty="0" smtClean="0"/>
              <a:t> URL,</a:t>
            </a:r>
            <a:r>
              <a:rPr lang="en-US" dirty="0" smtClean="0"/>
              <a:t> upload your files, and describe the data. You will also need to agree to the terms of deposit. </a:t>
            </a:r>
            <a:r>
              <a:rPr lang="en-US" b="1" dirty="0" smtClean="0"/>
              <a:t>The</a:t>
            </a:r>
            <a:r>
              <a:rPr lang="en-US" b="1" baseline="0" dirty="0" smtClean="0"/>
              <a:t> SDR is content agnostic – you can deposit files in any format.</a:t>
            </a:r>
            <a:endParaRPr lang="en-US" b="1" dirty="0"/>
          </a:p>
        </p:txBody>
      </p:sp>
      <p:sp>
        <p:nvSpPr>
          <p:cNvPr id="4" name="Slide Number Placeholder 3"/>
          <p:cNvSpPr>
            <a:spLocks noGrp="1"/>
          </p:cNvSpPr>
          <p:nvPr>
            <p:ph type="sldNum" sz="quarter" idx="10"/>
          </p:nvPr>
        </p:nvSpPr>
        <p:spPr/>
        <p:txBody>
          <a:bodyPr/>
          <a:lstStyle/>
          <a:p>
            <a:fld id="{637C2D72-1381-C941-A400-E20223CD84B9}" type="slidenum">
              <a:rPr lang="en-US" smtClean="0"/>
              <a:t>14</a:t>
            </a:fld>
            <a:endParaRPr lang="en-US"/>
          </a:p>
        </p:txBody>
      </p:sp>
    </p:spTree>
    <p:extLst>
      <p:ext uri="{BB962C8B-B14F-4D97-AF65-F5344CB8AC3E}">
        <p14:creationId xmlns:p14="http://schemas.microsoft.com/office/powerpoint/2010/main" val="3493739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three. Publish. Easy as that.</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15</a:t>
            </a:fld>
            <a:endParaRPr lang="en-US"/>
          </a:p>
        </p:txBody>
      </p:sp>
    </p:spTree>
    <p:extLst>
      <p:ext uri="{BB962C8B-B14F-4D97-AF65-F5344CB8AC3E}">
        <p14:creationId xmlns:p14="http://schemas.microsoft.com/office/powerpoint/2010/main" val="2864827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Management Services</a:t>
            </a:r>
            <a:r>
              <a:rPr lang="en-US" baseline="0" dirty="0" smtClean="0"/>
              <a:t> always provides other tools and services, including access to the DMPTool, which provides assistance with writing data management plans for research grant proposals.</a:t>
            </a:r>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16</a:t>
            </a:fld>
            <a:endParaRPr lang="en-US"/>
          </a:p>
        </p:txBody>
      </p:sp>
    </p:spTree>
    <p:extLst>
      <p:ext uri="{BB962C8B-B14F-4D97-AF65-F5344CB8AC3E}">
        <p14:creationId xmlns:p14="http://schemas.microsoft.com/office/powerpoint/2010/main" val="2799334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also do workshops, including some this fall on best practices for your research data,...</a:t>
            </a:r>
          </a:p>
        </p:txBody>
      </p:sp>
      <p:sp>
        <p:nvSpPr>
          <p:cNvPr id="4" name="Slide Number Placeholder 3"/>
          <p:cNvSpPr>
            <a:spLocks noGrp="1"/>
          </p:cNvSpPr>
          <p:nvPr>
            <p:ph type="sldNum" sz="quarter" idx="10"/>
          </p:nvPr>
        </p:nvSpPr>
        <p:spPr/>
        <p:txBody>
          <a:bodyPr/>
          <a:lstStyle/>
          <a:p>
            <a:fld id="{BDDA9F7D-D077-FE4E-9206-730CAA294439}" type="slidenum">
              <a:rPr lang="en-US" smtClean="0"/>
              <a:t>17</a:t>
            </a:fld>
            <a:endParaRPr lang="en-US"/>
          </a:p>
        </p:txBody>
      </p:sp>
    </p:spTree>
    <p:extLst>
      <p:ext uri="{BB962C8B-B14F-4D97-AF65-F5344CB8AC3E}">
        <p14:creationId xmlns:p14="http://schemas.microsoft.com/office/powerpoint/2010/main" val="1406868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we are also holding a Software Carpentry boot camp in January targeted at experimental physics students that will help them be more productive by teaching them basic computing skills like program design, version control, testing, task automation, documentation, and debugging.</a:t>
            </a:r>
          </a:p>
        </p:txBody>
      </p:sp>
      <p:sp>
        <p:nvSpPr>
          <p:cNvPr id="4" name="Slide Number Placeholder 3"/>
          <p:cNvSpPr>
            <a:spLocks noGrp="1"/>
          </p:cNvSpPr>
          <p:nvPr>
            <p:ph type="sldNum" sz="quarter" idx="10"/>
          </p:nvPr>
        </p:nvSpPr>
        <p:spPr/>
        <p:txBody>
          <a:bodyPr/>
          <a:lstStyle/>
          <a:p>
            <a:fld id="{BDDA9F7D-D077-FE4E-9206-730CAA294439}" type="slidenum">
              <a:rPr lang="en-US" smtClean="0"/>
              <a:t>18</a:t>
            </a:fld>
            <a:endParaRPr lang="en-US"/>
          </a:p>
        </p:txBody>
      </p:sp>
    </p:spTree>
    <p:extLst>
      <p:ext uri="{BB962C8B-B14F-4D97-AF65-F5344CB8AC3E}">
        <p14:creationId xmlns:p14="http://schemas.microsoft.com/office/powerpoint/2010/main" val="1406868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19</a:t>
            </a:fld>
            <a:endParaRPr lang="en-US"/>
          </a:p>
        </p:txBody>
      </p:sp>
    </p:spTree>
    <p:extLst>
      <p:ext uri="{BB962C8B-B14F-4D97-AF65-F5344CB8AC3E}">
        <p14:creationId xmlns:p14="http://schemas.microsoft.com/office/powerpoint/2010/main" val="1364628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a:t>
            </a:r>
            <a:r>
              <a:rPr lang="en-US" baseline="0" dirty="0" smtClean="0"/>
              <a:t>ack in February, the President’s Office of Science and Technology Policy issued a memo. Some of you may have heard about this memo. It </a:t>
            </a:r>
            <a:r>
              <a:rPr lang="en-US" baseline="0" dirty="0" smtClean="0"/>
              <a:t>directs federal funding agencies to develop plans to support increased public access to the scientific publications and digital scientific data that are products of that funded research, and to promote </a:t>
            </a:r>
            <a:r>
              <a:rPr lang="en-US" dirty="0" smtClean="0"/>
              <a:t>deposit of data in publicly-accessible databases</a:t>
            </a:r>
            <a:r>
              <a:rPr lang="en-US" baseline="0" dirty="0" smtClean="0"/>
              <a:t>. Data is defined as the digital recorded factual material commonly accepted in the scientific community as necessary to validate research findings including data sets used to support scholarly publications. Those plans were due to the OSTP on August 22. I’m going to talk with you today about Stanford Library’s Data Management Services and in particular about the Stanford Digital Repository and how our services can help you in a variety of ways, including meeting these new requirements. </a:t>
            </a:r>
            <a:r>
              <a:rPr lang="en-US" dirty="0" smtClean="0"/>
              <a:t>I'll begin by telling you a few quick stories -- true stories -- about some Stanford scientists and their data.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baseline="0" dirty="0" smtClean="0"/>
          </a:p>
          <a:p>
            <a:r>
              <a:rPr lang="en-US" dirty="0" smtClean="0"/>
              <a:t>The Office of Science and Technology Policy (OSTP) hereby directs each Federal agency with over $100 million in annual conduct of research and development expenditures to develop a plan to support increased public access to the results of research funded by the Federal Government. </a:t>
            </a:r>
          </a:p>
          <a:p>
            <a:endParaRPr lang="en-US" dirty="0" smtClean="0"/>
          </a:p>
          <a:p>
            <a:r>
              <a:rPr lang="en-US" dirty="0" smtClean="0"/>
              <a:t>Further, each agency plan for both scientific publications and digital scientific data must contain the following elements: a strategy for improving the public’s ability to locate and access digital data resulting from federally funded scientific research...</a:t>
            </a:r>
          </a:p>
          <a:p>
            <a:endParaRPr lang="en-US" dirty="0" smtClean="0"/>
          </a:p>
          <a:p>
            <a:r>
              <a:rPr lang="en-US" dirty="0" smtClean="0"/>
              <a:t>...digitally formatted scientific data resulting from unclassified research supported wholly or in part by Federal funding should be stored and publicly accessible to search, retrieve, and analyze. For purposes of this memorandum, data is defined, consistent with OMB circular A-110, as the digital recorded factual material commonly accepted in the scientific community as necessary to validate research findings including data sets used to support scholarly publications,</a:t>
            </a:r>
          </a:p>
          <a:p>
            <a:endParaRPr lang="en-US" dirty="0" smtClean="0"/>
          </a:p>
          <a:p>
            <a:r>
              <a:rPr lang="en-US" dirty="0" smtClean="0"/>
              <a:t>Each agency’s public access plan shall [among other things]:</a:t>
            </a:r>
          </a:p>
          <a:p>
            <a:r>
              <a:rPr lang="en-US" dirty="0" smtClean="0"/>
              <a:t>1.</a:t>
            </a:r>
            <a:r>
              <a:rPr lang="en-US" baseline="0" dirty="0" smtClean="0"/>
              <a:t> </a:t>
            </a:r>
            <a:r>
              <a:rPr lang="en-US" dirty="0" smtClean="0"/>
              <a:t>Ensure that all extramural researchers receiving Federal grants and contracts for scientific research and intramural researchers develop data management plans, as appropriate, describing how they will provide for long-term preservation of, and access to, scientific data in digital formats resulting from federally funded research, or explaining why long-term preservation and access cannot be justified; </a:t>
            </a:r>
          </a:p>
          <a:p>
            <a:endParaRPr lang="en-US" dirty="0" smtClean="0"/>
          </a:p>
          <a:p>
            <a:r>
              <a:rPr lang="en-US" dirty="0" smtClean="0"/>
              <a:t>2. Promote the deposit of data in publicly accessible databases, where appropriate and available; </a:t>
            </a:r>
            <a:endParaRPr lang="en-US" dirty="0"/>
          </a:p>
        </p:txBody>
      </p:sp>
      <p:sp>
        <p:nvSpPr>
          <p:cNvPr id="4" name="Slide Number Placeholder 3"/>
          <p:cNvSpPr>
            <a:spLocks noGrp="1"/>
          </p:cNvSpPr>
          <p:nvPr>
            <p:ph type="sldNum" sz="quarter" idx="10"/>
          </p:nvPr>
        </p:nvSpPr>
        <p:spPr/>
        <p:txBody>
          <a:bodyPr/>
          <a:lstStyle/>
          <a:p>
            <a:fld id="{BDDA9F7D-D077-FE4E-9206-730CAA294439}" type="slidenum">
              <a:rPr lang="en-US" smtClean="0"/>
              <a:t>2</a:t>
            </a:fld>
            <a:endParaRPr lang="en-US"/>
          </a:p>
        </p:txBody>
      </p:sp>
    </p:spTree>
    <p:extLst>
      <p:ext uri="{BB962C8B-B14F-4D97-AF65-F5344CB8AC3E}">
        <p14:creationId xmlns:p14="http://schemas.microsoft.com/office/powerpoint/2010/main" val="3300746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DA9F7D-D077-FE4E-9206-730CAA294439}" type="slidenum">
              <a:rPr lang="en-US" smtClean="0"/>
              <a:t>20</a:t>
            </a:fld>
            <a:endParaRPr lang="en-US"/>
          </a:p>
        </p:txBody>
      </p:sp>
    </p:spTree>
    <p:extLst>
      <p:ext uri="{BB962C8B-B14F-4D97-AF65-F5344CB8AC3E}">
        <p14:creationId xmlns:p14="http://schemas.microsoft.com/office/powerpoint/2010/main" val="3001897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The first </a:t>
            </a:r>
            <a:r>
              <a:rPr lang="en-US" spc="0" dirty="0" smtClean="0">
                <a:solidFill>
                  <a:schemeClr val="tx1"/>
                </a:solidFill>
              </a:rPr>
              <a:t>story is about David Donoho, a professor of Statistics, and his graduate students </a:t>
            </a:r>
            <a:r>
              <a:rPr lang="en-US" spc="0" dirty="0" err="1" smtClean="0">
                <a:solidFill>
                  <a:schemeClr val="tx1"/>
                </a:solidFill>
              </a:rPr>
              <a:t>Hatef</a:t>
            </a:r>
            <a:r>
              <a:rPr lang="en-US" spc="0" dirty="0" smtClean="0">
                <a:solidFill>
                  <a:schemeClr val="tx1"/>
                </a:solidFill>
              </a:rPr>
              <a:t> and </a:t>
            </a:r>
            <a:r>
              <a:rPr lang="en-US" spc="0" dirty="0" err="1" smtClean="0">
                <a:solidFill>
                  <a:schemeClr val="tx1"/>
                </a:solidFill>
              </a:rPr>
              <a:t>Matan</a:t>
            </a:r>
            <a:r>
              <a:rPr lang="en-US" spc="0" dirty="0" smtClean="0">
                <a:solidFill>
                  <a:schemeClr val="tx1"/>
                </a:solidFill>
              </a:rPr>
              <a:t>. They were publishing a paper in PNAS, and the journal was requiring that they also make available online supplementary data that supported the results in the paper. David and </a:t>
            </a:r>
            <a:r>
              <a:rPr lang="en-US" spc="0" dirty="0" err="1" smtClean="0">
                <a:solidFill>
                  <a:schemeClr val="tx1"/>
                </a:solidFill>
              </a:rPr>
              <a:t>Hatef</a:t>
            </a:r>
            <a:r>
              <a:rPr lang="en-US" spc="0" dirty="0" smtClean="0">
                <a:solidFill>
                  <a:schemeClr val="tx1"/>
                </a:solidFill>
              </a:rPr>
              <a:t> and </a:t>
            </a:r>
            <a:r>
              <a:rPr lang="en-US" spc="0" dirty="0" err="1" smtClean="0">
                <a:solidFill>
                  <a:schemeClr val="tx1"/>
                </a:solidFill>
              </a:rPr>
              <a:t>Matan</a:t>
            </a:r>
            <a:r>
              <a:rPr lang="en-US" spc="0" dirty="0" smtClean="0">
                <a:solidFill>
                  <a:schemeClr val="tx1"/>
                </a:solidFill>
              </a:rPr>
              <a:t> were happy to provide these data files and even the code that had been written for this project, however, the journal did not provide any way to do this. And so </a:t>
            </a:r>
            <a:r>
              <a:rPr lang="en-US" sz="1400" b="1" i="0" spc="0" dirty="0" err="1" smtClean="0">
                <a:solidFill>
                  <a:schemeClr val="tx1"/>
                </a:solidFill>
                <a:latin typeface="+mn-lt"/>
                <a:cs typeface="American Typewriter"/>
              </a:rPr>
              <a:t>Hatef</a:t>
            </a:r>
            <a:r>
              <a:rPr lang="en-US" sz="1400" b="1" i="0" spc="0" dirty="0" smtClean="0">
                <a:solidFill>
                  <a:schemeClr val="tx1"/>
                </a:solidFill>
                <a:latin typeface="+mn-lt"/>
                <a:cs typeface="American Typewriter"/>
              </a:rPr>
              <a:t> went looking for a solution for publishing their supplementary data </a:t>
            </a:r>
            <a:r>
              <a:rPr lang="en-US" sz="1400" b="0" i="0" spc="0" dirty="0" smtClean="0">
                <a:solidFill>
                  <a:schemeClr val="tx1"/>
                </a:solidFill>
                <a:latin typeface="+mn-lt"/>
                <a:cs typeface="American Typewriter"/>
              </a:rPr>
              <a:t>and</a:t>
            </a:r>
            <a:r>
              <a:rPr lang="en-US" b="0" spc="0" dirty="0" smtClean="0">
                <a:solidFill>
                  <a:schemeClr val="tx1"/>
                </a:solidFill>
              </a:rPr>
              <a:t> </a:t>
            </a:r>
            <a:r>
              <a:rPr lang="en-US" spc="0" dirty="0" smtClean="0">
                <a:solidFill>
                  <a:schemeClr val="tx1"/>
                </a:solidFill>
              </a:rPr>
              <a:t>discovered that....the SDR can do that.</a:t>
            </a:r>
            <a:endParaRPr lang="en-US" spc="0" dirty="0" smtClean="0"/>
          </a:p>
        </p:txBody>
      </p:sp>
      <p:sp>
        <p:nvSpPr>
          <p:cNvPr id="4" name="Slide Number Placeholder 3"/>
          <p:cNvSpPr>
            <a:spLocks noGrp="1"/>
          </p:cNvSpPr>
          <p:nvPr>
            <p:ph type="sldNum" sz="quarter" idx="10"/>
          </p:nvPr>
        </p:nvSpPr>
        <p:spPr/>
        <p:txBody>
          <a:bodyPr/>
          <a:lstStyle/>
          <a:p>
            <a:fld id="{637C2D72-1381-C941-A400-E20223CD84B9}" type="slidenum">
              <a:rPr lang="en-US" smtClean="0"/>
              <a:t>3</a:t>
            </a:fld>
            <a:endParaRPr lang="en-US"/>
          </a:p>
        </p:txBody>
      </p:sp>
    </p:spTree>
    <p:extLst>
      <p:ext uri="{BB962C8B-B14F-4D97-AF65-F5344CB8AC3E}">
        <p14:creationId xmlns:p14="http://schemas.microsoft.com/office/powerpoint/2010/main" val="410913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Folding@home is a long-running project, well-known at Stanford and beyond. They have built software that allows anyone, anywhere in the world, to do protein folding calculations on the spare cycles on their computers. All that data is then compiled and analyzed here at Stanford. Over the years that this project has been running, you can imagine, </a:t>
            </a:r>
            <a:r>
              <a:rPr lang="en-US" sz="1400" b="1" dirty="0" smtClean="0"/>
              <a:t>they have compiled a huge amount of data that they are interested in making easily discoverable by researchers anywhere. </a:t>
            </a:r>
            <a:r>
              <a:rPr lang="en-US" sz="1200" dirty="0" smtClean="0"/>
              <a:t>The SDR can do that</a:t>
            </a:r>
            <a:r>
              <a:rPr lang="en-US" sz="2000" dirty="0" smtClean="0"/>
              <a:t>.</a:t>
            </a:r>
            <a:endParaRPr lang="en-US" sz="2000" dirty="0"/>
          </a:p>
        </p:txBody>
      </p:sp>
      <p:sp>
        <p:nvSpPr>
          <p:cNvPr id="4" name="Slide Number Placeholder 3"/>
          <p:cNvSpPr>
            <a:spLocks noGrp="1"/>
          </p:cNvSpPr>
          <p:nvPr>
            <p:ph type="sldNum" sz="quarter" idx="10"/>
          </p:nvPr>
        </p:nvSpPr>
        <p:spPr/>
        <p:txBody>
          <a:bodyPr/>
          <a:lstStyle/>
          <a:p>
            <a:fld id="{637C2D72-1381-C941-A400-E20223CD84B9}" type="slidenum">
              <a:rPr lang="en-US" smtClean="0"/>
              <a:t>4</a:t>
            </a:fld>
            <a:endParaRPr lang="en-US"/>
          </a:p>
        </p:txBody>
      </p:sp>
    </p:spTree>
    <p:extLst>
      <p:ext uri="{BB962C8B-B14F-4D97-AF65-F5344CB8AC3E}">
        <p14:creationId xmlns:p14="http://schemas.microsoft.com/office/powerpoint/2010/main" val="969821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story of forbidden</a:t>
            </a:r>
            <a:r>
              <a:rPr lang="en-US" baseline="0" dirty="0" smtClean="0"/>
              <a:t> access....and </a:t>
            </a:r>
            <a:r>
              <a:rPr lang="en-US" dirty="0" err="1" smtClean="0"/>
              <a:t>Malin</a:t>
            </a:r>
            <a:r>
              <a:rPr lang="en-US" dirty="0" smtClean="0"/>
              <a:t> </a:t>
            </a:r>
            <a:r>
              <a:rPr lang="en-US" dirty="0" err="1" smtClean="0"/>
              <a:t>Pinsky</a:t>
            </a:r>
            <a:r>
              <a:rPr lang="en-US" dirty="0" smtClean="0"/>
              <a:t>, a former Stanford</a:t>
            </a:r>
            <a:r>
              <a:rPr lang="en-US" baseline="0" dirty="0" smtClean="0"/>
              <a:t> </a:t>
            </a:r>
            <a:r>
              <a:rPr lang="en-US" dirty="0" smtClean="0"/>
              <a:t>researcher who is now at Princeton. Once upon a time (in 2009) he published an article in Conservation Biology. In that article he made reference to some additional data sets that he made available online. The problem came when he left Stanford a couple of years later, and the data suddenly became inaccessible because where he had published it was in his AFS space. And everyone</a:t>
            </a:r>
            <a:r>
              <a:rPr lang="en-US" baseline="0" dirty="0" smtClean="0"/>
              <a:t> who tried to reach that data saw only this</a:t>
            </a:r>
            <a:r>
              <a:rPr lang="en-US" sz="1400" b="1" baseline="0" dirty="0" smtClean="0"/>
              <a:t>. </a:t>
            </a:r>
            <a:r>
              <a:rPr lang="en-US" sz="1400" b="1" dirty="0" smtClean="0"/>
              <a:t>He began a search for a way to make the data accessible again. </a:t>
            </a:r>
            <a:r>
              <a:rPr lang="en-US" dirty="0" smtClean="0"/>
              <a:t>And he discovered that </a:t>
            </a:r>
            <a:r>
              <a:rPr lang="en-US" baseline="0" dirty="0" smtClean="0"/>
              <a:t>t</a:t>
            </a:r>
            <a:r>
              <a:rPr lang="en-US" dirty="0" smtClean="0"/>
              <a:t>he SDR can do that.</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5</a:t>
            </a:fld>
            <a:endParaRPr lang="en-US"/>
          </a:p>
        </p:txBody>
      </p:sp>
    </p:spTree>
    <p:extLst>
      <p:ext uri="{BB962C8B-B14F-4D97-AF65-F5344CB8AC3E}">
        <p14:creationId xmlns:p14="http://schemas.microsoft.com/office/powerpoint/2010/main" val="2680432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Researchers at Hopkins Marine Station are involved in many long-term monitoring projects. Some of these projects have been going on for</a:t>
            </a:r>
            <a:r>
              <a:rPr lang="en-US" baseline="0" dirty="0" smtClean="0"/>
              <a:t> close to 100 years. </a:t>
            </a:r>
            <a:r>
              <a:rPr lang="en-US" dirty="0" smtClean="0"/>
              <a:t>This is a weather station where they measure things like wind, precipitation, and temperature</a:t>
            </a:r>
            <a:r>
              <a:rPr lang="en-US" baseline="0" dirty="0" smtClean="0"/>
              <a:t> </a:t>
            </a:r>
            <a:r>
              <a:rPr lang="en-US" dirty="0" smtClean="0"/>
              <a:t>every 10 minutes, every day of the year. </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6</a:t>
            </a:fld>
            <a:endParaRPr lang="en-US"/>
          </a:p>
        </p:txBody>
      </p:sp>
    </p:spTree>
    <p:extLst>
      <p:ext uri="{BB962C8B-B14F-4D97-AF65-F5344CB8AC3E}">
        <p14:creationId xmlns:p14="http://schemas.microsoft.com/office/powerpoint/2010/main" val="867117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also monitor a variety of marine populations, like kelp,</a:t>
            </a:r>
            <a:r>
              <a:rPr lang="en-US" baseline="0" dirty="0" smtClean="0"/>
              <a:t> barnacles, and</a:t>
            </a:r>
            <a:r>
              <a:rPr lang="en-US" dirty="0" smtClean="0"/>
              <a:t> the sea stars shown here, as well as marine mammal populations like harbor seals, sea otters, and sea lions. Because these data provide insight into broad topics like climate change, and  - because of their historical nature - they can't be replicated, </a:t>
            </a:r>
            <a:r>
              <a:rPr lang="en-US" sz="1400" b="1" dirty="0" smtClean="0"/>
              <a:t>it's important that they be preserved for use by other researchers in the future.</a:t>
            </a:r>
            <a:r>
              <a:rPr lang="en-US" dirty="0" smtClean="0"/>
              <a:t> And you probably</a:t>
            </a:r>
            <a:r>
              <a:rPr lang="en-US" baseline="0" dirty="0" smtClean="0"/>
              <a:t> </a:t>
            </a:r>
            <a:r>
              <a:rPr lang="en-US" dirty="0" smtClean="0"/>
              <a:t>know by now that....the SDR can do this too.</a:t>
            </a:r>
          </a:p>
          <a:p>
            <a:endParaRPr lang="en-US" dirty="0" smtClean="0"/>
          </a:p>
        </p:txBody>
      </p:sp>
      <p:sp>
        <p:nvSpPr>
          <p:cNvPr id="4" name="Slide Number Placeholder 3"/>
          <p:cNvSpPr>
            <a:spLocks noGrp="1"/>
          </p:cNvSpPr>
          <p:nvPr>
            <p:ph type="sldNum" sz="quarter" idx="10"/>
          </p:nvPr>
        </p:nvSpPr>
        <p:spPr/>
        <p:txBody>
          <a:bodyPr/>
          <a:lstStyle/>
          <a:p>
            <a:fld id="{637C2D72-1381-C941-A400-E20223CD84B9}" type="slidenum">
              <a:rPr lang="en-US" smtClean="0"/>
              <a:t>7</a:t>
            </a:fld>
            <a:endParaRPr lang="en-US"/>
          </a:p>
        </p:txBody>
      </p:sp>
    </p:spTree>
    <p:extLst>
      <p:ext uri="{BB962C8B-B14F-4D97-AF65-F5344CB8AC3E}">
        <p14:creationId xmlns:p14="http://schemas.microsoft.com/office/powerpoint/2010/main" val="292105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SDR can also be</a:t>
            </a:r>
            <a:r>
              <a:rPr lang="en-US" baseline="0" dirty="0" smtClean="0"/>
              <a:t> used to preserve and share things like technical reports (preservation of the </a:t>
            </a:r>
            <a:r>
              <a:rPr lang="en-US" baseline="0" dirty="0" err="1" smtClean="0"/>
              <a:t>Blume</a:t>
            </a:r>
            <a:r>
              <a:rPr lang="en-US" baseline="0" dirty="0" smtClean="0"/>
              <a:t> Center Technical Reports is in currently in progress)...</a:t>
            </a:r>
            <a:endParaRPr lang="en-US" dirty="0"/>
          </a:p>
        </p:txBody>
      </p:sp>
      <p:sp>
        <p:nvSpPr>
          <p:cNvPr id="4" name="Slide Number Placeholder 3"/>
          <p:cNvSpPr>
            <a:spLocks noGrp="1"/>
          </p:cNvSpPr>
          <p:nvPr>
            <p:ph type="sldNum" sz="quarter" idx="10"/>
          </p:nvPr>
        </p:nvSpPr>
        <p:spPr/>
        <p:txBody>
          <a:bodyPr/>
          <a:lstStyle/>
          <a:p>
            <a:fld id="{BDDA9F7D-D077-FE4E-9206-730CAA294439}" type="slidenum">
              <a:rPr lang="en-US" smtClean="0"/>
              <a:t>8</a:t>
            </a:fld>
            <a:endParaRPr lang="en-US"/>
          </a:p>
        </p:txBody>
      </p:sp>
    </p:spTree>
    <p:extLst>
      <p:ext uri="{BB962C8B-B14F-4D97-AF65-F5344CB8AC3E}">
        <p14:creationId xmlns:p14="http://schemas.microsoft.com/office/powerpoint/2010/main" val="4248925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department or school’s undergraduate honors theses...</a:t>
            </a:r>
            <a:endParaRPr lang="en-US" dirty="0"/>
          </a:p>
        </p:txBody>
      </p:sp>
      <p:sp>
        <p:nvSpPr>
          <p:cNvPr id="4" name="Slide Number Placeholder 3"/>
          <p:cNvSpPr>
            <a:spLocks noGrp="1"/>
          </p:cNvSpPr>
          <p:nvPr>
            <p:ph type="sldNum" sz="quarter" idx="10"/>
          </p:nvPr>
        </p:nvSpPr>
        <p:spPr/>
        <p:txBody>
          <a:bodyPr/>
          <a:lstStyle/>
          <a:p>
            <a:fld id="{BDDA9F7D-D077-FE4E-9206-730CAA294439}" type="slidenum">
              <a:rPr lang="en-US" smtClean="0"/>
              <a:t>9</a:t>
            </a:fld>
            <a:endParaRPr lang="en-US"/>
          </a:p>
        </p:txBody>
      </p:sp>
    </p:spTree>
    <p:extLst>
      <p:ext uri="{BB962C8B-B14F-4D97-AF65-F5344CB8AC3E}">
        <p14:creationId xmlns:p14="http://schemas.microsoft.com/office/powerpoint/2010/main" val="367973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0E01BA-578B-ED48-8524-DF0122579CC7}" type="datetimeFigureOut">
              <a:rPr lang="en-US" smtClean="0"/>
              <a:t>9/22/13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412941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837323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11919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4125148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0E01BA-578B-ED48-8524-DF0122579CC7}" type="datetimeFigureOut">
              <a:rPr lang="en-US" smtClean="0"/>
              <a:t>9/22/13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3890066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0E01BA-578B-ED48-8524-DF0122579CC7}" type="datetimeFigureOut">
              <a:rPr lang="en-US" smtClean="0"/>
              <a:t>9/22/13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349531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D0E01BA-578B-ED48-8524-DF0122579CC7}" type="datetimeFigureOut">
              <a:rPr lang="en-US" smtClean="0"/>
              <a:t>9/22/13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1444037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0E01BA-578B-ED48-8524-DF0122579CC7}" type="datetimeFigureOut">
              <a:rPr lang="en-US" smtClean="0"/>
              <a:t>9/22/13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4262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0E01BA-578B-ED48-8524-DF0122579CC7}" type="datetimeFigureOut">
              <a:rPr lang="en-US" smtClean="0"/>
              <a:t>9/22/13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032863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0E01BA-578B-ED48-8524-DF0122579CC7}" type="datetimeFigureOut">
              <a:rPr lang="en-US" smtClean="0"/>
              <a:t>9/22/13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172136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0E01BA-578B-ED48-8524-DF0122579CC7}" type="datetimeFigureOut">
              <a:rPr lang="en-US" smtClean="0"/>
              <a:t>9/22/13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125337-CD44-1243-841E-C5AD371A42A4}" type="slidenum">
              <a:rPr lang="en-US" smtClean="0"/>
              <a:t>‹#›</a:t>
            </a:fld>
            <a:endParaRPr lang="en-US"/>
          </a:p>
        </p:txBody>
      </p:sp>
    </p:spTree>
    <p:extLst>
      <p:ext uri="{BB962C8B-B14F-4D97-AF65-F5344CB8AC3E}">
        <p14:creationId xmlns:p14="http://schemas.microsoft.com/office/powerpoint/2010/main" val="22703591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0E01BA-578B-ED48-8524-DF0122579CC7}" type="datetimeFigureOut">
              <a:rPr lang="en-US" smtClean="0"/>
              <a:t>9/22/13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25337-CD44-1243-841E-C5AD371A42A4}" type="slidenum">
              <a:rPr lang="en-US" smtClean="0"/>
              <a:t>‹#›</a:t>
            </a:fld>
            <a:endParaRPr lang="en-US"/>
          </a:p>
        </p:txBody>
      </p:sp>
    </p:spTree>
    <p:extLst>
      <p:ext uri="{BB962C8B-B14F-4D97-AF65-F5344CB8AC3E}">
        <p14:creationId xmlns:p14="http://schemas.microsoft.com/office/powerpoint/2010/main" val="6018970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20.xml.rels><?xml version="1.0" encoding="UTF-8" standalone="yes"?>
<Relationships xmlns="http://schemas.openxmlformats.org/package/2006/relationships"><Relationship Id="rId3" Type="http://schemas.openxmlformats.org/officeDocument/2006/relationships/hyperlink" Target="http://www.whitehouse.gov/sites/default/files/microsites/ostp/ostp_public_access_memo_2013.pdf" TargetMode="External"/><Relationship Id="rId4" Type="http://schemas.openxmlformats.org/officeDocument/2006/relationships/hyperlink" Target="http://dataplan.stanford.edu" TargetMode="External"/><Relationship Id="rId5" Type="http://schemas.openxmlformats.org/officeDocument/2006/relationships/hyperlink" Target="https://lib.stanford.edu/data-services" TargetMode="External"/><Relationship Id="rId6" Type="http://schemas.openxmlformats.org/officeDocument/2006/relationships/hyperlink" Target="http://purl.stanford.edu/wp335yr5649" TargetMode="External"/><Relationship Id="rId7" Type="http://schemas.openxmlformats.org/officeDocument/2006/relationships/hyperlink" Target="http://purl.stanford.edu/wt101ks3240" TargetMode="External"/><Relationship Id="rId8" Type="http://schemas.openxmlformats.org/officeDocument/2006/relationships/hyperlink" Target="http://purl.stanford.edu/zc193vn8689" TargetMode="External"/><Relationship Id="rId9" Type="http://schemas.openxmlformats.org/officeDocument/2006/relationships/hyperlink" Target="http://purl.stanford.edu/wc313bt2358"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ngLab1.jp2"/>
          <p:cNvPicPr>
            <a:picLocks noChangeAspect="1"/>
          </p:cNvPicPr>
          <p:nvPr/>
        </p:nvPicPr>
        <p:blipFill>
          <a:blip r:embed="rId3">
            <a:alphaModFix amt="29000"/>
            <a:extLst>
              <a:ext uri="{28A0092B-C50C-407E-A947-70E740481C1C}">
                <a14:useLocalDpi xmlns:a14="http://schemas.microsoft.com/office/drawing/2010/main" val="0"/>
              </a:ext>
            </a:extLst>
          </a:blip>
          <a:stretch>
            <a:fillRect/>
          </a:stretch>
        </p:blipFill>
        <p:spPr>
          <a:xfrm>
            <a:off x="-270933" y="-498669"/>
            <a:ext cx="9669464" cy="7855338"/>
          </a:xfrm>
          <a:prstGeom prst="rect">
            <a:avLst/>
          </a:prstGeom>
        </p:spPr>
      </p:pic>
      <p:sp>
        <p:nvSpPr>
          <p:cNvPr id="2" name="Title 1"/>
          <p:cNvSpPr>
            <a:spLocks noGrp="1"/>
          </p:cNvSpPr>
          <p:nvPr>
            <p:ph type="ctrTitle"/>
          </p:nvPr>
        </p:nvSpPr>
        <p:spPr>
          <a:xfrm>
            <a:off x="291966" y="826051"/>
            <a:ext cx="8569192" cy="1470025"/>
          </a:xfrm>
        </p:spPr>
        <p:txBody>
          <a:bodyPr>
            <a:noAutofit/>
          </a:bodyPr>
          <a:lstStyle/>
          <a:p>
            <a:r>
              <a:rPr lang="en-US" sz="5000" dirty="0" smtClean="0">
                <a:solidFill>
                  <a:srgbClr val="000000"/>
                </a:solidFill>
              </a:rPr>
              <a:t>Research Data &amp; the</a:t>
            </a:r>
            <a:br>
              <a:rPr lang="en-US" sz="5000" dirty="0" smtClean="0">
                <a:solidFill>
                  <a:srgbClr val="000000"/>
                </a:solidFill>
              </a:rPr>
            </a:br>
            <a:r>
              <a:rPr lang="en-US" sz="5000" b="1" dirty="0" smtClean="0">
                <a:solidFill>
                  <a:srgbClr val="632423"/>
                </a:solidFill>
              </a:rPr>
              <a:t>S</a:t>
            </a:r>
            <a:r>
              <a:rPr lang="en-US" sz="5000" dirty="0" smtClean="0"/>
              <a:t>tanford </a:t>
            </a:r>
            <a:r>
              <a:rPr lang="en-US" sz="5000" b="1" dirty="0" smtClean="0">
                <a:solidFill>
                  <a:srgbClr val="632423"/>
                </a:solidFill>
              </a:rPr>
              <a:t>D</a:t>
            </a:r>
            <a:r>
              <a:rPr lang="en-US" sz="5000" dirty="0" smtClean="0"/>
              <a:t>igital </a:t>
            </a:r>
            <a:r>
              <a:rPr lang="en-US" sz="5000" b="1" dirty="0" smtClean="0">
                <a:solidFill>
                  <a:srgbClr val="632423"/>
                </a:solidFill>
              </a:rPr>
              <a:t>R</a:t>
            </a:r>
            <a:r>
              <a:rPr lang="en-US" sz="5000" dirty="0" smtClean="0"/>
              <a:t>epository</a:t>
            </a:r>
            <a:endParaRPr lang="en-US" sz="5000" dirty="0"/>
          </a:p>
        </p:txBody>
      </p:sp>
      <p:sp>
        <p:nvSpPr>
          <p:cNvPr id="3" name="Subtitle 2"/>
          <p:cNvSpPr>
            <a:spLocks noGrp="1"/>
          </p:cNvSpPr>
          <p:nvPr>
            <p:ph type="subTitle" idx="1"/>
          </p:nvPr>
        </p:nvSpPr>
        <p:spPr>
          <a:xfrm>
            <a:off x="291966" y="3103749"/>
            <a:ext cx="8569192" cy="2968731"/>
          </a:xfrm>
        </p:spPr>
        <p:txBody>
          <a:bodyPr>
            <a:normAutofit/>
          </a:bodyPr>
          <a:lstStyle/>
          <a:p>
            <a:r>
              <a:rPr lang="en-US" sz="4100" dirty="0" smtClean="0">
                <a:solidFill>
                  <a:srgbClr val="632423"/>
                </a:solidFill>
              </a:rPr>
              <a:t>Amy Hodge</a:t>
            </a:r>
            <a:endParaRPr lang="en-US" sz="4100" dirty="0">
              <a:solidFill>
                <a:srgbClr val="632423"/>
              </a:solidFill>
            </a:endParaRPr>
          </a:p>
          <a:p>
            <a:pPr>
              <a:spcBef>
                <a:spcPts val="1800"/>
              </a:spcBef>
              <a:spcAft>
                <a:spcPts val="1800"/>
              </a:spcAft>
            </a:pPr>
            <a:r>
              <a:rPr lang="en-US" sz="2800" cap="small" dirty="0" smtClean="0">
                <a:solidFill>
                  <a:schemeClr val="tx1">
                    <a:lumMod val="75000"/>
                    <a:lumOff val="25000"/>
                  </a:schemeClr>
                </a:solidFill>
              </a:rPr>
              <a:t>PhD, Yale, Molecular Biophysics &amp; Biochemistry</a:t>
            </a:r>
          </a:p>
          <a:p>
            <a:r>
              <a:rPr lang="en-US" sz="2800" i="1" dirty="0" smtClean="0">
                <a:solidFill>
                  <a:schemeClr val="tx1"/>
                </a:solidFill>
              </a:rPr>
              <a:t>Science Data Librarian</a:t>
            </a:r>
          </a:p>
          <a:p>
            <a:pPr>
              <a:spcBef>
                <a:spcPts val="0"/>
              </a:spcBef>
            </a:pPr>
            <a:r>
              <a:rPr lang="en-US" sz="2800" b="1" dirty="0" err="1" smtClean="0">
                <a:solidFill>
                  <a:schemeClr val="tx2"/>
                </a:solidFill>
              </a:rPr>
              <a:t>amyhodge@stanford.edu</a:t>
            </a:r>
            <a:endParaRPr lang="en-US" sz="2800" b="1" dirty="0" smtClean="0">
              <a:solidFill>
                <a:schemeClr val="tx2"/>
              </a:solidFill>
            </a:endParaRPr>
          </a:p>
        </p:txBody>
      </p:sp>
      <p:sp>
        <p:nvSpPr>
          <p:cNvPr id="5" name="TextBox 4"/>
          <p:cNvSpPr txBox="1"/>
          <p:nvPr/>
        </p:nvSpPr>
        <p:spPr>
          <a:xfrm>
            <a:off x="6065761" y="6561596"/>
            <a:ext cx="3078239" cy="261610"/>
          </a:xfrm>
          <a:prstGeom prst="rect">
            <a:avLst/>
          </a:prstGeom>
          <a:noFill/>
        </p:spPr>
        <p:txBody>
          <a:bodyPr wrap="square" rtlCol="0">
            <a:spAutoFit/>
          </a:bodyPr>
          <a:lstStyle/>
          <a:p>
            <a:r>
              <a:rPr lang="en-US" sz="1100" dirty="0" smtClean="0"/>
              <a:t>Image courtesy of Stanford University Archives</a:t>
            </a:r>
            <a:endParaRPr lang="en-US" sz="1100" dirty="0"/>
          </a:p>
        </p:txBody>
      </p:sp>
    </p:spTree>
    <p:extLst>
      <p:ext uri="{BB962C8B-B14F-4D97-AF65-F5344CB8AC3E}">
        <p14:creationId xmlns:p14="http://schemas.microsoft.com/office/powerpoint/2010/main" val="1397189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E310_webs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28267" cy="2895297"/>
          </a:xfrm>
          <a:prstGeom prst="rect">
            <a:avLst/>
          </a:prstGeom>
        </p:spPr>
      </p:pic>
      <p:pic>
        <p:nvPicPr>
          <p:cNvPr id="4" name="Picture 3" descr="ME310_catalo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5209" y="2622536"/>
            <a:ext cx="5918790" cy="4235463"/>
          </a:xfrm>
          <a:prstGeom prst="rect">
            <a:avLst/>
          </a:prstGeom>
        </p:spPr>
      </p:pic>
    </p:spTree>
    <p:extLst>
      <p:ext uri="{BB962C8B-B14F-4D97-AF65-F5344CB8AC3E}">
        <p14:creationId xmlns:p14="http://schemas.microsoft.com/office/powerpoint/2010/main" val="11714052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0443" y="2130425"/>
            <a:ext cx="8537223" cy="1470025"/>
          </a:xfrm>
        </p:spPr>
        <p:txBody>
          <a:bodyPr>
            <a:normAutofit/>
          </a:bodyPr>
          <a:lstStyle/>
          <a:p>
            <a:r>
              <a:rPr lang="en-US" sz="3500" dirty="0" smtClean="0"/>
              <a:t>http://</a:t>
            </a:r>
            <a:r>
              <a:rPr lang="en-US" sz="3500" dirty="0" err="1" smtClean="0"/>
              <a:t>purl.stanford.edu</a:t>
            </a:r>
            <a:r>
              <a:rPr lang="en-US" sz="3500" dirty="0" smtClean="0"/>
              <a:t>/wp335yr5649</a:t>
            </a:r>
            <a:endParaRPr lang="en-US" sz="3500" dirty="0"/>
          </a:p>
        </p:txBody>
      </p:sp>
    </p:spTree>
    <p:extLst>
      <p:ext uri="{BB962C8B-B14F-4D97-AF65-F5344CB8AC3E}">
        <p14:creationId xmlns:p14="http://schemas.microsoft.com/office/powerpoint/2010/main" val="23989316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nohoPUR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3100"/>
            <a:ext cx="9144000" cy="5502950"/>
          </a:xfrm>
          <a:prstGeom prst="rect">
            <a:avLst/>
          </a:prstGeom>
        </p:spPr>
      </p:pic>
    </p:spTree>
    <p:extLst>
      <p:ext uri="{BB962C8B-B14F-4D97-AF65-F5344CB8AC3E}">
        <p14:creationId xmlns:p14="http://schemas.microsoft.com/office/powerpoint/2010/main" val="16568889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amyhodge@stanford.edu</a:t>
            </a:r>
            <a:endParaRPr lang="en-US" dirty="0"/>
          </a:p>
        </p:txBody>
      </p:sp>
    </p:spTree>
    <p:extLst>
      <p:ext uri="{BB962C8B-B14F-4D97-AF65-F5344CB8AC3E}">
        <p14:creationId xmlns:p14="http://schemas.microsoft.com/office/powerpoint/2010/main" val="12612349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sdr.stanford.edu</a:t>
            </a:r>
            <a:endParaRPr lang="en-US" dirty="0"/>
          </a:p>
        </p:txBody>
      </p:sp>
    </p:spTree>
    <p:extLst>
      <p:ext uri="{BB962C8B-B14F-4D97-AF65-F5344CB8AC3E}">
        <p14:creationId xmlns:p14="http://schemas.microsoft.com/office/powerpoint/2010/main" val="35736930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ublish_b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1803400"/>
            <a:ext cx="3251200" cy="3251200"/>
          </a:xfrm>
          <a:prstGeom prst="rect">
            <a:avLst/>
          </a:prstGeom>
        </p:spPr>
      </p:pic>
    </p:spTree>
    <p:extLst>
      <p:ext uri="{BB962C8B-B14F-4D97-AF65-F5344CB8AC3E}">
        <p14:creationId xmlns:p14="http://schemas.microsoft.com/office/powerpoint/2010/main" val="28572149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3-04-26 at 2.21.52 PM.png"/>
          <p:cNvPicPr>
            <a:picLocks noGrp="1" noChangeAspect="1"/>
          </p:cNvPicPr>
          <p:nvPr>
            <p:ph idx="1"/>
          </p:nvPr>
        </p:nvPicPr>
        <p:blipFill>
          <a:blip r:embed="rId3">
            <a:extLst>
              <a:ext uri="{28A0092B-C50C-407E-A947-70E740481C1C}">
                <a14:useLocalDpi xmlns:a14="http://schemas.microsoft.com/office/drawing/2010/main" val="0"/>
              </a:ext>
            </a:extLst>
          </a:blip>
          <a:srcRect l="-6854" r="-6854"/>
          <a:stretch>
            <a:fillRect/>
          </a:stretch>
        </p:blipFill>
        <p:spPr>
          <a:xfrm>
            <a:off x="-229364" y="216855"/>
            <a:ext cx="9602728" cy="6637894"/>
          </a:xfrm>
        </p:spPr>
      </p:pic>
    </p:spTree>
    <p:extLst>
      <p:ext uri="{BB962C8B-B14F-4D97-AF65-F5344CB8AC3E}">
        <p14:creationId xmlns:p14="http://schemas.microsoft.com/office/powerpoint/2010/main" val="356710370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ker_worksh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258" y="0"/>
            <a:ext cx="5560609" cy="6858000"/>
          </a:xfrm>
          <a:prstGeom prst="rect">
            <a:avLst/>
          </a:prstGeom>
        </p:spPr>
      </p:pic>
      <p:sp>
        <p:nvSpPr>
          <p:cNvPr id="6" name="TextBox 5"/>
          <p:cNvSpPr txBox="1"/>
          <p:nvPr/>
        </p:nvSpPr>
        <p:spPr>
          <a:xfrm>
            <a:off x="5629496" y="6550223"/>
            <a:ext cx="1997288" cy="307777"/>
          </a:xfrm>
          <a:prstGeom prst="rect">
            <a:avLst/>
          </a:prstGeom>
          <a:noFill/>
        </p:spPr>
        <p:txBody>
          <a:bodyPr wrap="square" rtlCol="0">
            <a:spAutoFit/>
          </a:bodyPr>
          <a:lstStyle/>
          <a:p>
            <a:r>
              <a:rPr lang="en-US" sz="1400" dirty="0" smtClean="0"/>
              <a:t>Image by Amy Hodge</a:t>
            </a:r>
            <a:endParaRPr lang="en-US" sz="1400" dirty="0"/>
          </a:p>
        </p:txBody>
      </p:sp>
    </p:spTree>
    <p:extLst>
      <p:ext uri="{BB962C8B-B14F-4D97-AF65-F5344CB8AC3E}">
        <p14:creationId xmlns:p14="http://schemas.microsoft.com/office/powerpoint/2010/main" val="13580127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ootca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0341171" cy="6858000"/>
          </a:xfrm>
          <a:prstGeom prst="rect">
            <a:avLst/>
          </a:prstGeom>
        </p:spPr>
      </p:pic>
      <p:sp>
        <p:nvSpPr>
          <p:cNvPr id="3" name="TextBox 2"/>
          <p:cNvSpPr txBox="1"/>
          <p:nvPr/>
        </p:nvSpPr>
        <p:spPr>
          <a:xfrm>
            <a:off x="5926396" y="6550223"/>
            <a:ext cx="2995765" cy="307777"/>
          </a:xfrm>
          <a:prstGeom prst="rect">
            <a:avLst/>
          </a:prstGeom>
          <a:noFill/>
        </p:spPr>
        <p:txBody>
          <a:bodyPr wrap="square" rtlCol="0">
            <a:spAutoFit/>
          </a:bodyPr>
          <a:lstStyle/>
          <a:p>
            <a:r>
              <a:rPr lang="en-US" sz="1400" dirty="0" smtClean="0"/>
              <a:t>Image by US Marine Corps</a:t>
            </a:r>
            <a:endParaRPr lang="en-US" sz="1400" dirty="0"/>
          </a:p>
        </p:txBody>
      </p:sp>
    </p:spTree>
    <p:extLst>
      <p:ext uri="{BB962C8B-B14F-4D97-AF65-F5344CB8AC3E}">
        <p14:creationId xmlns:p14="http://schemas.microsoft.com/office/powerpoint/2010/main" val="24303048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amyhodge@stanford.edu</a:t>
            </a:r>
            <a:endParaRPr lang="en-US" dirty="0"/>
          </a:p>
        </p:txBody>
      </p:sp>
    </p:spTree>
    <p:extLst>
      <p:ext uri="{BB962C8B-B14F-4D97-AF65-F5344CB8AC3E}">
        <p14:creationId xmlns:p14="http://schemas.microsoft.com/office/powerpoint/2010/main" val="21099155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stp.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0" y="889000"/>
            <a:ext cx="5080000" cy="5080000"/>
          </a:xfrm>
          <a:prstGeom prst="rect">
            <a:avLst/>
          </a:prstGeom>
        </p:spPr>
      </p:pic>
    </p:spTree>
    <p:extLst>
      <p:ext uri="{BB962C8B-B14F-4D97-AF65-F5344CB8AC3E}">
        <p14:creationId xmlns:p14="http://schemas.microsoft.com/office/powerpoint/2010/main" val="15359519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Resources</a:t>
            </a:r>
            <a:endParaRPr lang="en-US" dirty="0"/>
          </a:p>
        </p:txBody>
      </p:sp>
      <p:sp>
        <p:nvSpPr>
          <p:cNvPr id="4" name="Content Placeholder 3"/>
          <p:cNvSpPr>
            <a:spLocks noGrp="1"/>
          </p:cNvSpPr>
          <p:nvPr>
            <p:ph idx="1"/>
          </p:nvPr>
        </p:nvSpPr>
        <p:spPr/>
        <p:txBody>
          <a:bodyPr>
            <a:normAutofit fontScale="70000" lnSpcReduction="20000"/>
          </a:bodyPr>
          <a:lstStyle/>
          <a:p>
            <a:r>
              <a:rPr lang="en-US" dirty="0"/>
              <a:t>OSTP Memo: </a:t>
            </a:r>
            <a:endParaRPr lang="en-US" dirty="0" smtClean="0"/>
          </a:p>
          <a:p>
            <a:r>
              <a:rPr lang="en-US" dirty="0" smtClean="0"/>
              <a:t>Increasing </a:t>
            </a:r>
            <a:r>
              <a:rPr lang="en-US" dirty="0"/>
              <a:t>Access to the Results of Federally Funded Scientific Research</a:t>
            </a:r>
            <a:endParaRPr lang="en-US" dirty="0" smtClean="0"/>
          </a:p>
          <a:p>
            <a:pPr marL="457200" lvl="1" indent="0">
              <a:buNone/>
            </a:pPr>
            <a:r>
              <a:rPr lang="en-US" sz="2400" dirty="0" smtClean="0">
                <a:hlinkClick r:id="rId3"/>
              </a:rPr>
              <a:t>http</a:t>
            </a:r>
            <a:r>
              <a:rPr lang="en-US" sz="2400" dirty="0">
                <a:hlinkClick r:id="rId3"/>
              </a:rPr>
              <a:t>://www.whitehouse.gov/sites/default/files/microsites/ostp/ostp_public_access_memo_2013.</a:t>
            </a:r>
            <a:r>
              <a:rPr lang="en-US" sz="2400" dirty="0" smtClean="0">
                <a:hlinkClick r:id="rId3"/>
              </a:rPr>
              <a:t>pdf</a:t>
            </a:r>
            <a:endParaRPr lang="en-US" sz="2400" dirty="0" smtClean="0"/>
          </a:p>
          <a:p>
            <a:pPr indent="-285750"/>
            <a:r>
              <a:rPr lang="en-US" dirty="0" smtClean="0"/>
              <a:t>DMPTool</a:t>
            </a:r>
          </a:p>
          <a:p>
            <a:pPr indent="-285750"/>
            <a:r>
              <a:rPr lang="en-US" dirty="0"/>
              <a:t>	</a:t>
            </a:r>
            <a:r>
              <a:rPr lang="en-US" sz="2400" dirty="0" smtClean="0">
                <a:hlinkClick r:id="rId4"/>
              </a:rPr>
              <a:t>http://dataplan.stanford.edu</a:t>
            </a:r>
            <a:r>
              <a:rPr lang="en-US" sz="2400" dirty="0" smtClean="0"/>
              <a:t> </a:t>
            </a:r>
          </a:p>
          <a:p>
            <a:pPr indent="-285750"/>
            <a:r>
              <a:rPr lang="en-US" dirty="0" smtClean="0"/>
              <a:t>Data Services web site</a:t>
            </a:r>
          </a:p>
          <a:p>
            <a:pPr indent="-285750"/>
            <a:r>
              <a:rPr lang="en-US" dirty="0"/>
              <a:t>	</a:t>
            </a:r>
            <a:r>
              <a:rPr lang="en-US" sz="2400" dirty="0">
                <a:hlinkClick r:id="rId5"/>
              </a:rPr>
              <a:t>https://lib.stanford.edu/data-</a:t>
            </a:r>
            <a:r>
              <a:rPr lang="en-US" sz="2400" dirty="0" smtClean="0">
                <a:hlinkClick r:id="rId5"/>
              </a:rPr>
              <a:t>services</a:t>
            </a:r>
            <a:endParaRPr lang="en-US" sz="2400" dirty="0" smtClean="0"/>
          </a:p>
          <a:p>
            <a:pPr indent="-285750"/>
            <a:r>
              <a:rPr lang="en-US" dirty="0" smtClean="0"/>
              <a:t>PURL examples</a:t>
            </a:r>
          </a:p>
          <a:p>
            <a:pPr indent="-285750"/>
            <a:r>
              <a:rPr lang="en-US" dirty="0"/>
              <a:t>	</a:t>
            </a:r>
            <a:r>
              <a:rPr lang="en-US" dirty="0" smtClean="0"/>
              <a:t>Donoho</a:t>
            </a:r>
            <a:r>
              <a:rPr lang="en-US" dirty="0"/>
              <a:t>: </a:t>
            </a:r>
            <a:r>
              <a:rPr lang="en-US" sz="2400" dirty="0">
                <a:hlinkClick r:id="rId6"/>
              </a:rPr>
              <a:t>http://purl.stanford.edu/</a:t>
            </a:r>
            <a:r>
              <a:rPr lang="en-US" sz="2400" dirty="0" smtClean="0">
                <a:hlinkClick r:id="rId6"/>
              </a:rPr>
              <a:t>wp335yr5649</a:t>
            </a:r>
            <a:endParaRPr lang="en-US" sz="2400" dirty="0" smtClean="0"/>
          </a:p>
          <a:p>
            <a:pPr indent="-285750"/>
            <a:r>
              <a:rPr lang="en-US" dirty="0"/>
              <a:t>	</a:t>
            </a:r>
            <a:r>
              <a:rPr lang="en-US" dirty="0" err="1" smtClean="0"/>
              <a:t>Pande</a:t>
            </a:r>
            <a:r>
              <a:rPr lang="en-US" dirty="0" smtClean="0"/>
              <a:t>, Folding</a:t>
            </a:r>
            <a:r>
              <a:rPr lang="en-US" dirty="0"/>
              <a:t>@home: </a:t>
            </a:r>
            <a:r>
              <a:rPr lang="en-US" sz="2400" dirty="0">
                <a:hlinkClick r:id="rId7"/>
              </a:rPr>
              <a:t>http://purl.stanford.edu/</a:t>
            </a:r>
            <a:r>
              <a:rPr lang="en-US" sz="2400" dirty="0" smtClean="0">
                <a:hlinkClick r:id="rId7"/>
              </a:rPr>
              <a:t>wt101ks3240</a:t>
            </a:r>
            <a:endParaRPr lang="en-US" sz="2400" dirty="0" smtClean="0"/>
          </a:p>
          <a:p>
            <a:pPr indent="-285750"/>
            <a:r>
              <a:rPr lang="en-US" dirty="0" smtClean="0"/>
              <a:t>	</a:t>
            </a:r>
            <a:r>
              <a:rPr lang="en-US" dirty="0" err="1" smtClean="0"/>
              <a:t>Pinsky</a:t>
            </a:r>
            <a:r>
              <a:rPr lang="en-US" dirty="0"/>
              <a:t>: </a:t>
            </a:r>
            <a:r>
              <a:rPr lang="en-US" sz="2400" dirty="0">
                <a:hlinkClick r:id="rId8"/>
              </a:rPr>
              <a:t>http://purl.stanford.edu/</a:t>
            </a:r>
            <a:r>
              <a:rPr lang="en-US" sz="2400" dirty="0" smtClean="0">
                <a:hlinkClick r:id="rId8"/>
              </a:rPr>
              <a:t>zc193vn8689</a:t>
            </a:r>
            <a:r>
              <a:rPr lang="en-US" sz="2400" dirty="0" smtClean="0"/>
              <a:t> </a:t>
            </a:r>
          </a:p>
          <a:p>
            <a:pPr indent="-228600"/>
            <a:r>
              <a:rPr lang="en-US" dirty="0"/>
              <a:t>	</a:t>
            </a:r>
            <a:r>
              <a:rPr lang="en-US" dirty="0" smtClean="0"/>
              <a:t>Hopkins Marine Station</a:t>
            </a:r>
            <a:r>
              <a:rPr lang="en-US" dirty="0"/>
              <a:t>: </a:t>
            </a:r>
            <a:r>
              <a:rPr lang="en-US" sz="2400" dirty="0" smtClean="0">
                <a:hlinkClick r:id="rId9"/>
              </a:rPr>
              <a:t>http</a:t>
            </a:r>
            <a:r>
              <a:rPr lang="en-US" sz="2400" dirty="0">
                <a:hlinkClick r:id="rId9"/>
              </a:rPr>
              <a:t>://purl.stanford.edu/</a:t>
            </a:r>
            <a:r>
              <a:rPr lang="en-US" sz="2400" dirty="0" smtClean="0">
                <a:hlinkClick r:id="rId9"/>
              </a:rPr>
              <a:t>wc313bt2358</a:t>
            </a:r>
            <a:endParaRPr lang="en-US" sz="2400" dirty="0" smtClean="0"/>
          </a:p>
          <a:p>
            <a:pPr indent="-285750"/>
            <a:endParaRPr lang="en-US" dirty="0" smtClean="0"/>
          </a:p>
          <a:p>
            <a:endParaRPr lang="en-US" dirty="0" smtClean="0"/>
          </a:p>
        </p:txBody>
      </p:sp>
    </p:spTree>
    <p:extLst>
      <p:ext uri="{BB962C8B-B14F-4D97-AF65-F5344CB8AC3E}">
        <p14:creationId xmlns:p14="http://schemas.microsoft.com/office/powerpoint/2010/main" val="36709491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nohoFu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786"/>
            <a:ext cx="9144000" cy="6666214"/>
          </a:xfrm>
          <a:prstGeom prst="rect">
            <a:avLst/>
          </a:prstGeom>
        </p:spPr>
      </p:pic>
      <p:pic>
        <p:nvPicPr>
          <p:cNvPr id="2" name="Picture 1" descr="DonohoLin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00" y="1804068"/>
            <a:ext cx="7372350" cy="4526882"/>
          </a:xfrm>
          <a:prstGeom prst="rect">
            <a:avLst/>
          </a:prstGeom>
          <a:solidFill>
            <a:schemeClr val="tx1"/>
          </a:solidFill>
          <a:ln w="25400" cmpd="sng">
            <a:solidFill>
              <a:schemeClr val="tx1"/>
            </a:solidFill>
          </a:ln>
          <a:effectLst>
            <a:outerShdw blurRad="622300" dist="203200" dir="2700000" algn="tl" rotWithShape="0">
              <a:srgbClr val="000000">
                <a:alpha val="74000"/>
              </a:srgbClr>
            </a:outerShdw>
          </a:effectLst>
        </p:spPr>
      </p:pic>
      <p:sp>
        <p:nvSpPr>
          <p:cNvPr id="4" name="Oval 3"/>
          <p:cNvSpPr/>
          <p:nvPr/>
        </p:nvSpPr>
        <p:spPr>
          <a:xfrm>
            <a:off x="386260" y="3298523"/>
            <a:ext cx="8293100" cy="891147"/>
          </a:xfrm>
          <a:prstGeom prst="ellipse">
            <a:avLst/>
          </a:prstGeom>
          <a:no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657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FAHViewer.png"/>
          <p:cNvPicPr>
            <a:picLocks noGrp="1" noChangeAspect="1"/>
          </p:cNvPicPr>
          <p:nvPr>
            <p:ph idx="1"/>
          </p:nvPr>
        </p:nvPicPr>
        <p:blipFill rotWithShape="1">
          <a:blip r:embed="rId3">
            <a:extLst>
              <a:ext uri="{28A0092B-C50C-407E-A947-70E740481C1C}">
                <a14:useLocalDpi xmlns:a14="http://schemas.microsoft.com/office/drawing/2010/main" val="0"/>
              </a:ext>
            </a:extLst>
          </a:blip>
          <a:srcRect l="83" r="163"/>
          <a:stretch/>
        </p:blipFill>
        <p:spPr>
          <a:xfrm>
            <a:off x="137160" y="0"/>
            <a:ext cx="8867531" cy="6858000"/>
          </a:xfrm>
        </p:spPr>
      </p:pic>
    </p:spTree>
    <p:extLst>
      <p:ext uri="{BB962C8B-B14F-4D97-AF65-F5344CB8AC3E}">
        <p14:creationId xmlns:p14="http://schemas.microsoft.com/office/powerpoint/2010/main" val="22797767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3507"/>
          <a:stretch/>
        </p:blipFill>
        <p:spPr>
          <a:xfrm>
            <a:off x="137160" y="3641809"/>
            <a:ext cx="8869680" cy="2380839"/>
          </a:xfrm>
          <a:prstGeom prst="rect">
            <a:avLst/>
          </a:prstGeom>
        </p:spPr>
      </p:pic>
      <p:pic>
        <p:nvPicPr>
          <p:cNvPr id="2" name="Picture 1" descr="PinskyArtic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231" y="540172"/>
            <a:ext cx="6268138" cy="2374713"/>
          </a:xfrm>
          <a:prstGeom prst="rect">
            <a:avLst/>
          </a:prstGeom>
        </p:spPr>
      </p:pic>
    </p:spTree>
    <p:extLst>
      <p:ext uri="{BB962C8B-B14F-4D97-AF65-F5344CB8AC3E}">
        <p14:creationId xmlns:p14="http://schemas.microsoft.com/office/powerpoint/2010/main" val="37439105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MS weather st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124406"/>
            <a:ext cx="9431470" cy="7106812"/>
          </a:xfrm>
          <a:prstGeom prst="rect">
            <a:avLst/>
          </a:prstGeom>
        </p:spPr>
      </p:pic>
    </p:spTree>
    <p:extLst>
      <p:ext uri="{BB962C8B-B14F-4D97-AF65-F5344CB8AC3E}">
        <p14:creationId xmlns:p14="http://schemas.microsoft.com/office/powerpoint/2010/main" val="4299324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saster ochraceu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2465648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0006787_0016.jp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66381"/>
          </a:xfrm>
          <a:prstGeom prst="rect">
            <a:avLst/>
          </a:prstGeom>
        </p:spPr>
      </p:pic>
      <p:sp>
        <p:nvSpPr>
          <p:cNvPr id="5" name="TextBox 4"/>
          <p:cNvSpPr txBox="1"/>
          <p:nvPr/>
        </p:nvSpPr>
        <p:spPr>
          <a:xfrm>
            <a:off x="4657564" y="6497420"/>
            <a:ext cx="4585400" cy="261610"/>
          </a:xfrm>
          <a:prstGeom prst="rect">
            <a:avLst/>
          </a:prstGeom>
          <a:noFill/>
        </p:spPr>
        <p:txBody>
          <a:bodyPr wrap="square" rtlCol="0">
            <a:spAutoFit/>
          </a:bodyPr>
          <a:lstStyle/>
          <a:p>
            <a:r>
              <a:rPr lang="en-US" sz="1100" dirty="0" smtClean="0"/>
              <a:t>Image by </a:t>
            </a:r>
            <a:r>
              <a:rPr lang="en-US" sz="1100" dirty="0" err="1" smtClean="0"/>
              <a:t>Berton</a:t>
            </a:r>
            <a:r>
              <a:rPr lang="en-US" sz="1100" dirty="0" smtClean="0"/>
              <a:t> Crandall, 1906, courtesy of Stanford University Archives</a:t>
            </a:r>
            <a:endParaRPr lang="en-US" sz="1100" dirty="0"/>
          </a:p>
        </p:txBody>
      </p:sp>
    </p:spTree>
    <p:extLst>
      <p:ext uri="{BB962C8B-B14F-4D97-AF65-F5344CB8AC3E}">
        <p14:creationId xmlns:p14="http://schemas.microsoft.com/office/powerpoint/2010/main" val="12463802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g_stude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62" y="0"/>
            <a:ext cx="10273062" cy="6858000"/>
          </a:xfrm>
          <a:prstGeom prst="rect">
            <a:avLst/>
          </a:prstGeom>
        </p:spPr>
      </p:pic>
      <p:sp>
        <p:nvSpPr>
          <p:cNvPr id="5" name="TextBox 4"/>
          <p:cNvSpPr txBox="1"/>
          <p:nvPr/>
        </p:nvSpPr>
        <p:spPr>
          <a:xfrm>
            <a:off x="6643059" y="6594587"/>
            <a:ext cx="2500941" cy="261610"/>
          </a:xfrm>
          <a:prstGeom prst="rect">
            <a:avLst/>
          </a:prstGeom>
          <a:noFill/>
        </p:spPr>
        <p:txBody>
          <a:bodyPr wrap="square" rtlCol="0">
            <a:spAutoFit/>
          </a:bodyPr>
          <a:lstStyle/>
          <a:p>
            <a:r>
              <a:rPr lang="en-US" sz="1100" dirty="0" smtClean="0"/>
              <a:t>Image by Stanford Engineering, 2011</a:t>
            </a:r>
            <a:endParaRPr lang="en-US" sz="1100" dirty="0"/>
          </a:p>
        </p:txBody>
      </p:sp>
    </p:spTree>
    <p:extLst>
      <p:ext uri="{BB962C8B-B14F-4D97-AF65-F5344CB8AC3E}">
        <p14:creationId xmlns:p14="http://schemas.microsoft.com/office/powerpoint/2010/main" val="31400488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tanford">
  <a:themeElements>
    <a:clrScheme name="Stanford Theme">
      <a:dk1>
        <a:srgbClr val="333333"/>
      </a:dk1>
      <a:lt1>
        <a:sysClr val="window" lastClr="FFFFFF"/>
      </a:lt1>
      <a:dk2>
        <a:srgbClr val="811A20"/>
      </a:dk2>
      <a:lt2>
        <a:srgbClr val="EEECE1"/>
      </a:lt2>
      <a:accent1>
        <a:srgbClr val="123959"/>
      </a:accent1>
      <a:accent2>
        <a:srgbClr val="F6C06F"/>
      </a:accent2>
      <a:accent3>
        <a:srgbClr val="8B7349"/>
      </a:accent3>
      <a:accent4>
        <a:srgbClr val="FFFFFF"/>
      </a:accent4>
      <a:accent5>
        <a:srgbClr val="FFFFFF"/>
      </a:accent5>
      <a:accent6>
        <a:srgbClr val="FFFFFF"/>
      </a:accent6>
      <a:hlink>
        <a:srgbClr val="0000FF"/>
      </a:hlink>
      <a:folHlink>
        <a:srgbClr val="800080"/>
      </a:folHlink>
    </a:clrScheme>
    <a:fontScheme name="Sketchbook">
      <a:majorFont>
        <a:latin typeface="Cambria"/>
        <a:ea typeface=""/>
        <a:cs typeface=""/>
        <a:font script="Jpan" typeface="ＭＳ 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Stanford.thmx</Template>
  <TotalTime>315</TotalTime>
  <Words>1627</Words>
  <Application>Microsoft Macintosh PowerPoint</Application>
  <PresentationFormat>On-screen Show (4:3)</PresentationFormat>
  <Paragraphs>84</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Stanford</vt:lpstr>
      <vt:lpstr>Research Data &amp; the Stanford Digital Repository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http://purl.stanford.edu/wp335yr5649</vt:lpstr>
      <vt:lpstr>PowerPoint Presentation</vt:lpstr>
      <vt:lpstr>amyhodge@stanford.edu</vt:lpstr>
      <vt:lpstr>sdr.stanford.edu</vt:lpstr>
      <vt:lpstr>PowerPoint Presentation</vt:lpstr>
      <vt:lpstr>PowerPoint Presentation</vt:lpstr>
      <vt:lpstr>PowerPoint Presentation</vt:lpstr>
      <vt:lpstr>PowerPoint Presentation</vt:lpstr>
      <vt:lpstr>amyhodge@stanford.edu</vt:lpstr>
      <vt:lpstr>Resources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Stanford Libraries Research Data Services</dc:title>
  <dc:subject/>
  <dc:creator>Amy Hodge</dc:creator>
  <cp:keywords/>
  <dc:description/>
  <cp:lastModifiedBy>Amy Hodge</cp:lastModifiedBy>
  <cp:revision>22</cp:revision>
  <dcterms:created xsi:type="dcterms:W3CDTF">2013-09-22T22:53:19Z</dcterms:created>
  <dcterms:modified xsi:type="dcterms:W3CDTF">2013-09-23T04:08:47Z</dcterms:modified>
  <cp:category/>
</cp:coreProperties>
</file>